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5"/>
  </p:notesMasterIdLst>
  <p:handoutMasterIdLst>
    <p:handoutMasterId r:id="rId26"/>
  </p:handoutMasterIdLst>
  <p:sldIdLst>
    <p:sldId id="292" r:id="rId5"/>
    <p:sldId id="294" r:id="rId6"/>
    <p:sldId id="295" r:id="rId7"/>
    <p:sldId id="296" r:id="rId8"/>
    <p:sldId id="297" r:id="rId9"/>
    <p:sldId id="298" r:id="rId10"/>
    <p:sldId id="299" r:id="rId11"/>
    <p:sldId id="300" r:id="rId12"/>
    <p:sldId id="301" r:id="rId13"/>
    <p:sldId id="302" r:id="rId14"/>
    <p:sldId id="303" r:id="rId15"/>
    <p:sldId id="291" r:id="rId16"/>
    <p:sldId id="304" r:id="rId17"/>
    <p:sldId id="305" r:id="rId18"/>
    <p:sldId id="306" r:id="rId19"/>
    <p:sldId id="307" r:id="rId20"/>
    <p:sldId id="308" r:id="rId21"/>
    <p:sldId id="309" r:id="rId22"/>
    <p:sldId id="310" r:id="rId23"/>
    <p:sldId id="293" r:id="rId24"/>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82"/>
    <a:srgbClr val="F3E068"/>
    <a:srgbClr val="E98B0D"/>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9" autoAdjust="0"/>
  </p:normalViewPr>
  <p:slideViewPr>
    <p:cSldViewPr snapToGrid="0">
      <p:cViewPr varScale="1">
        <p:scale>
          <a:sx n="49" d="100"/>
          <a:sy n="49" d="100"/>
        </p:scale>
        <p:origin x="833" y="45"/>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20/05/2024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20/05/2024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20/05/2024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20/05/2024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20/05/2024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20/05/2024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20/05/2024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20/05/2024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20/05/2024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20/05/2024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20/05/2024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20/05/2024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20/05/2024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25679" y="3841"/>
            <a:ext cx="127212" cy="6858000"/>
          </a:xfrm>
          <a:prstGeom prst="rect">
            <a:avLst/>
          </a:prstGeom>
          <a:solidFill>
            <a:srgbClr val="F3E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20/05/2024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1E5082"/>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38007" y="-1345"/>
            <a:ext cx="137546" cy="6858000"/>
          </a:xfrm>
          <a:prstGeom prst="rect">
            <a:avLst/>
          </a:prstGeom>
          <a:solidFill>
            <a:srgbClr val="E98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9" name="Immagine 8">
            <a:extLst>
              <a:ext uri="{FF2B5EF4-FFF2-40B4-BE49-F238E27FC236}">
                <a16:creationId xmlns:a16="http://schemas.microsoft.com/office/drawing/2014/main" id="{84640A8C-1E5C-F82E-982D-F5BE2053E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91" y="0"/>
            <a:ext cx="484939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20/05/2024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20/05/2024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20/05/2024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20/05/2024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20/05/2024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20/05/2024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20/05/2024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20/05/2024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876691" y="791068"/>
            <a:ext cx="5513163" cy="3346034"/>
          </a:xfrm>
        </p:spPr>
        <p:txBody>
          <a:bodyPr>
            <a:normAutofit fontScale="90000"/>
          </a:bodyPr>
          <a:lstStyle/>
          <a:p>
            <a:pPr algn="ctr"/>
            <a:r>
              <a:rPr lang="it-IT" sz="3600" dirty="0"/>
              <a:t>GRAVIDANZA DOPO CHIRURGIA BARIATRICA PREVENZIONE DEL RISCHIO DI INSUFFICIENTE PERDITA DI PESO DOPO CHIRURGIA BARIATRICA</a:t>
            </a:r>
            <a:br>
              <a:rPr lang="it-IT" dirty="0"/>
            </a:br>
            <a:endParaRPr lang="it-IT"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624402" y="3869472"/>
            <a:ext cx="6017739" cy="2319454"/>
          </a:xfrm>
        </p:spPr>
        <p:txBody>
          <a:bodyPr>
            <a:normAutofit fontScale="77500" lnSpcReduction="20000"/>
          </a:bodyPr>
          <a:lstStyle/>
          <a:p>
            <a:pPr algn="ctr"/>
            <a:r>
              <a:rPr lang="it-IT" sz="3300" b="1" dirty="0">
                <a:solidFill>
                  <a:srgbClr val="FFC000"/>
                </a:solidFill>
              </a:rPr>
              <a:t>Dott.ssa Filomena Cesaro</a:t>
            </a:r>
          </a:p>
          <a:p>
            <a:pPr algn="ctr"/>
            <a:r>
              <a:rPr lang="it-IT" sz="2800" dirty="0" err="1">
                <a:solidFill>
                  <a:srgbClr val="FFC000"/>
                </a:solidFill>
              </a:rPr>
              <a:t>PsicologA</a:t>
            </a:r>
            <a:r>
              <a:rPr lang="it-IT" sz="2800" dirty="0">
                <a:solidFill>
                  <a:srgbClr val="FFC000"/>
                </a:solidFill>
              </a:rPr>
              <a:t> – </a:t>
            </a:r>
            <a:r>
              <a:rPr lang="it-IT" sz="2800" dirty="0" err="1">
                <a:solidFill>
                  <a:srgbClr val="FFC000"/>
                </a:solidFill>
              </a:rPr>
              <a:t>PsicoterapeutA</a:t>
            </a:r>
            <a:endParaRPr lang="it-IT" sz="2800" dirty="0">
              <a:solidFill>
                <a:srgbClr val="FFC000"/>
              </a:solidFill>
            </a:endParaRPr>
          </a:p>
          <a:p>
            <a:pPr algn="ctr"/>
            <a:r>
              <a:rPr lang="it-IT" sz="2800" dirty="0" err="1">
                <a:solidFill>
                  <a:srgbClr val="FFC000"/>
                </a:solidFill>
              </a:rPr>
              <a:t>Obesity</a:t>
            </a:r>
            <a:r>
              <a:rPr lang="it-IT" sz="2800" dirty="0">
                <a:solidFill>
                  <a:srgbClr val="FFC000"/>
                </a:solidFill>
              </a:rPr>
              <a:t> Center – Pineta Grande </a:t>
            </a:r>
          </a:p>
          <a:p>
            <a:pPr algn="ctr"/>
            <a:r>
              <a:rPr lang="it-IT" sz="2800" dirty="0">
                <a:solidFill>
                  <a:srgbClr val="FFC000"/>
                </a:solidFill>
              </a:rPr>
              <a:t>Hospital</a:t>
            </a:r>
          </a:p>
          <a:p>
            <a:pPr algn="ctr"/>
            <a:r>
              <a:rPr lang="it-IT" sz="2800" dirty="0">
                <a:solidFill>
                  <a:srgbClr val="FFC000"/>
                </a:solidFill>
              </a:rPr>
              <a:t>Castel Volturno (CE)</a:t>
            </a:r>
          </a:p>
          <a:p>
            <a:pPr algn="ctr"/>
            <a:endParaRPr lang="it-IT" sz="2800" b="1" dirty="0">
              <a:solidFill>
                <a:srgbClr val="FFC000"/>
              </a:solidFill>
            </a:endParaRPr>
          </a:p>
        </p:txBody>
      </p:sp>
    </p:spTree>
    <p:extLst>
      <p:ext uri="{BB962C8B-B14F-4D97-AF65-F5344CB8AC3E}">
        <p14:creationId xmlns:p14="http://schemas.microsoft.com/office/powerpoint/2010/main" val="47115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E3842EB-118A-79AA-C40D-89915A320787}"/>
              </a:ext>
            </a:extLst>
          </p:cNvPr>
          <p:cNvPicPr>
            <a:picLocks noChangeAspect="1"/>
          </p:cNvPicPr>
          <p:nvPr/>
        </p:nvPicPr>
        <p:blipFill>
          <a:blip r:embed="rId2"/>
          <a:stretch>
            <a:fillRect/>
          </a:stretch>
        </p:blipFill>
        <p:spPr>
          <a:xfrm>
            <a:off x="0" y="133814"/>
            <a:ext cx="11909502" cy="6612673"/>
          </a:xfrm>
          <a:prstGeom prst="rect">
            <a:avLst/>
          </a:prstGeom>
        </p:spPr>
      </p:pic>
    </p:spTree>
    <p:extLst>
      <p:ext uri="{BB962C8B-B14F-4D97-AF65-F5344CB8AC3E}">
        <p14:creationId xmlns:p14="http://schemas.microsoft.com/office/powerpoint/2010/main" val="1013291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B0F5ECC-D747-65A9-72A9-B5BE91269B33}"/>
              </a:ext>
            </a:extLst>
          </p:cNvPr>
          <p:cNvSpPr>
            <a:spLocks noGrp="1"/>
          </p:cNvSpPr>
          <p:nvPr>
            <p:ph idx="1"/>
          </p:nvPr>
        </p:nvSpPr>
        <p:spPr>
          <a:xfrm>
            <a:off x="1216548" y="1131849"/>
            <a:ext cx="10058400" cy="4594302"/>
          </a:xfrm>
        </p:spPr>
        <p:txBody>
          <a:bodyPr/>
          <a:lstStyle/>
          <a:p>
            <a:pPr algn="just"/>
            <a:r>
              <a:rPr lang="it-IT" dirty="0"/>
              <a:t>La chirurgia bariatrica è un'opzione di trattamento molto efficace per ridurre il peso in eccesso e spesso viene eseguita nelle donne in età riproduttiva. La perdita di peso influenza positivamente la fertilità e può risolvere lo squilibrio ormonale</a:t>
            </a:r>
          </a:p>
          <a:p>
            <a:pPr algn="just"/>
            <a:r>
              <a:rPr lang="it-IT" dirty="0"/>
              <a:t>L’intervento sulla donna in gravidanza dopo la chirurgia bariatrica deve essere di tipo multidisciplinare che includa, non solo l’equipe bariatrica, con particolare attenzione all’</a:t>
            </a:r>
            <a:r>
              <a:rPr lang="it-IT" b="1" dirty="0"/>
              <a:t>analisi della domanda che preveda inclusione del benessere sessuale</a:t>
            </a:r>
            <a:r>
              <a:rPr lang="it-IT" dirty="0"/>
              <a:t>, ma anche lo specialista in ginecologia e/od ostetricia</a:t>
            </a:r>
          </a:p>
          <a:p>
            <a:pPr algn="just"/>
            <a:r>
              <a:rPr lang="it-IT" dirty="0"/>
              <a:t>Il supporto psicologico durante tutto il percorso della gravidanza diventa fondamentale per favorire l’accettazione della gravidanza stessa, </a:t>
            </a:r>
            <a:r>
              <a:rPr lang="it-IT" b="1" dirty="0"/>
              <a:t>mantenere elevata l’</a:t>
            </a:r>
            <a:r>
              <a:rPr lang="it-IT" b="1" dirty="0" err="1"/>
              <a:t>adherence</a:t>
            </a:r>
            <a:r>
              <a:rPr lang="it-IT" b="1" dirty="0"/>
              <a:t> alle indicazione multidisciplinari, favorendo una corretta alimentazione e adeguato calo ponderale</a:t>
            </a:r>
          </a:p>
          <a:p>
            <a:pPr algn="just"/>
            <a:r>
              <a:rPr lang="it-IT" dirty="0"/>
              <a:t>La mancata adesione alle prescrizioni degli specialisti determinano un rischio elevato rispetto alla salute della donna in gravidanza ma anche e soprattutto per il nascituro</a:t>
            </a:r>
          </a:p>
          <a:p>
            <a:endParaRPr lang="it-IT" dirty="0"/>
          </a:p>
        </p:txBody>
      </p:sp>
    </p:spTree>
    <p:extLst>
      <p:ext uri="{BB962C8B-B14F-4D97-AF65-F5344CB8AC3E}">
        <p14:creationId xmlns:p14="http://schemas.microsoft.com/office/powerpoint/2010/main" val="939798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163DFB6-571E-54C5-A3DC-3C6D5D5A11DF}"/>
              </a:ext>
            </a:extLst>
          </p:cNvPr>
          <p:cNvPicPr>
            <a:picLocks noChangeAspect="1"/>
          </p:cNvPicPr>
          <p:nvPr/>
        </p:nvPicPr>
        <p:blipFill>
          <a:blip r:embed="rId2"/>
          <a:stretch>
            <a:fillRect/>
          </a:stretch>
        </p:blipFill>
        <p:spPr>
          <a:xfrm>
            <a:off x="100360" y="149067"/>
            <a:ext cx="12091639" cy="6630874"/>
          </a:xfrm>
          <a:prstGeom prst="rect">
            <a:avLst/>
          </a:prstGeom>
        </p:spPr>
      </p:pic>
    </p:spTree>
    <p:extLst>
      <p:ext uri="{BB962C8B-B14F-4D97-AF65-F5344CB8AC3E}">
        <p14:creationId xmlns:p14="http://schemas.microsoft.com/office/powerpoint/2010/main" val="2212259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05D5915-EFE9-4932-6DF3-8296C3E6A416}"/>
              </a:ext>
            </a:extLst>
          </p:cNvPr>
          <p:cNvSpPr>
            <a:spLocks noGrp="1"/>
          </p:cNvSpPr>
          <p:nvPr>
            <p:ph idx="1"/>
          </p:nvPr>
        </p:nvSpPr>
        <p:spPr>
          <a:xfrm>
            <a:off x="1066800" y="1505414"/>
            <a:ext cx="10530468" cy="4527395"/>
          </a:xfrm>
        </p:spPr>
        <p:txBody>
          <a:bodyPr>
            <a:normAutofit/>
          </a:bodyPr>
          <a:lstStyle/>
          <a:p>
            <a:pPr algn="just"/>
            <a:r>
              <a:rPr lang="it-IT" i="1" dirty="0" err="1"/>
              <a:t>Fairburn</a:t>
            </a:r>
            <a:r>
              <a:rPr lang="it-IT" dirty="0"/>
              <a:t> esaminando un campione di donne intervistate a due giorni dal parto ha rilevato che il 46% non esprimeva alcuna preoccupazione per l’incremento ponderale, il 30% era preoccupato in misura minore rispetto al periodo antecedente la gravidanza e il 24% esprimeva un maggior livello di preoccupazione. Lo studio evidenziava come vi fosse una netta differenza fra l’atteggiamento delle donne con una storia pregressa di diete e controllo del peso, rispetto a quelle che in passato non avevano mai effettuato alcuna restrizione alimentare</a:t>
            </a:r>
          </a:p>
          <a:p>
            <a:pPr algn="just"/>
            <a:r>
              <a:rPr lang="it-IT" i="1" dirty="0"/>
              <a:t>Baker et al. </a:t>
            </a:r>
            <a:r>
              <a:rPr lang="it-IT" dirty="0"/>
              <a:t>hanno sostenuto che le donne con storia di pregresse restrizioni dietetiche dimostravano un maggior grado di insoddisfazione corporea</a:t>
            </a:r>
          </a:p>
          <a:p>
            <a:pPr algn="just"/>
            <a:r>
              <a:rPr lang="it-IT" dirty="0"/>
              <a:t>Uno studio di </a:t>
            </a:r>
            <a:r>
              <a:rPr lang="it-IT" i="1" dirty="0"/>
              <a:t>Walker</a:t>
            </a:r>
            <a:r>
              <a:rPr lang="it-IT" dirty="0"/>
              <a:t> su un campione di 227 donne dopo la gravidanza, ha evidenziato un’insoddisfazione relativa al peso solo nell’8% del campione ed una correlazione tra il grado d’insoddisfazione ed un elevato indice di massa corporea precedente alla gravidanza, associato ad un elevato incremento ponderale gestazionale</a:t>
            </a:r>
          </a:p>
          <a:p>
            <a:endParaRPr lang="it-IT" dirty="0"/>
          </a:p>
        </p:txBody>
      </p:sp>
    </p:spTree>
    <p:extLst>
      <p:ext uri="{BB962C8B-B14F-4D97-AF65-F5344CB8AC3E}">
        <p14:creationId xmlns:p14="http://schemas.microsoft.com/office/powerpoint/2010/main" val="27853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C46A84-5FEA-B6AC-E650-1A0BD32AA704}"/>
              </a:ext>
            </a:extLst>
          </p:cNvPr>
          <p:cNvSpPr>
            <a:spLocks noGrp="1"/>
          </p:cNvSpPr>
          <p:nvPr>
            <p:ph type="title"/>
          </p:nvPr>
        </p:nvSpPr>
        <p:spPr>
          <a:xfrm>
            <a:off x="1066800" y="641243"/>
            <a:ext cx="10058400" cy="878716"/>
          </a:xfrm>
        </p:spPr>
        <p:txBody>
          <a:bodyPr>
            <a:normAutofit/>
          </a:bodyPr>
          <a:lstStyle/>
          <a:p>
            <a:pPr algn="ctr"/>
            <a:r>
              <a:rPr lang="it-IT" sz="4000" dirty="0"/>
              <a:t>COME INTERVENIRE</a:t>
            </a:r>
          </a:p>
        </p:txBody>
      </p:sp>
      <p:pic>
        <p:nvPicPr>
          <p:cNvPr id="4" name="Immagine 3">
            <a:extLst>
              <a:ext uri="{FF2B5EF4-FFF2-40B4-BE49-F238E27FC236}">
                <a16:creationId xmlns:a16="http://schemas.microsoft.com/office/drawing/2014/main" id="{61671C08-EABE-271D-3068-7B605E4797CD}"/>
              </a:ext>
            </a:extLst>
          </p:cNvPr>
          <p:cNvPicPr>
            <a:picLocks noChangeAspect="1"/>
          </p:cNvPicPr>
          <p:nvPr/>
        </p:nvPicPr>
        <p:blipFill>
          <a:blip r:embed="rId2"/>
          <a:stretch>
            <a:fillRect/>
          </a:stretch>
        </p:blipFill>
        <p:spPr>
          <a:xfrm>
            <a:off x="2090211" y="1977785"/>
            <a:ext cx="3582042" cy="4070194"/>
          </a:xfrm>
          <a:prstGeom prst="rect">
            <a:avLst/>
          </a:prstGeom>
        </p:spPr>
      </p:pic>
      <p:pic>
        <p:nvPicPr>
          <p:cNvPr id="5" name="Immagine 4">
            <a:extLst>
              <a:ext uri="{FF2B5EF4-FFF2-40B4-BE49-F238E27FC236}">
                <a16:creationId xmlns:a16="http://schemas.microsoft.com/office/drawing/2014/main" id="{CA973838-B9E3-BC87-C04D-EBB229AFD438}"/>
              </a:ext>
            </a:extLst>
          </p:cNvPr>
          <p:cNvPicPr>
            <a:picLocks noChangeAspect="1"/>
          </p:cNvPicPr>
          <p:nvPr/>
        </p:nvPicPr>
        <p:blipFill>
          <a:blip r:embed="rId3"/>
          <a:stretch>
            <a:fillRect/>
          </a:stretch>
        </p:blipFill>
        <p:spPr>
          <a:xfrm>
            <a:off x="6519749" y="1977785"/>
            <a:ext cx="3729014" cy="4070194"/>
          </a:xfrm>
          <a:prstGeom prst="rect">
            <a:avLst/>
          </a:prstGeom>
        </p:spPr>
      </p:pic>
    </p:spTree>
    <p:extLst>
      <p:ext uri="{BB962C8B-B14F-4D97-AF65-F5344CB8AC3E}">
        <p14:creationId xmlns:p14="http://schemas.microsoft.com/office/powerpoint/2010/main" val="1222061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7F759-2067-435C-1FCB-26C835299131}"/>
              </a:ext>
            </a:extLst>
          </p:cNvPr>
          <p:cNvSpPr>
            <a:spLocks noGrp="1"/>
          </p:cNvSpPr>
          <p:nvPr>
            <p:ph type="title"/>
          </p:nvPr>
        </p:nvSpPr>
        <p:spPr>
          <a:xfrm>
            <a:off x="1066800" y="814037"/>
            <a:ext cx="10058400" cy="923321"/>
          </a:xfrm>
        </p:spPr>
        <p:txBody>
          <a:bodyPr>
            <a:normAutofit/>
          </a:bodyPr>
          <a:lstStyle/>
          <a:p>
            <a:pPr algn="ctr"/>
            <a:r>
              <a:rPr lang="it-IT" sz="4000" dirty="0"/>
              <a:t>PRE-INTERVENTO</a:t>
            </a:r>
          </a:p>
        </p:txBody>
      </p:sp>
      <p:sp>
        <p:nvSpPr>
          <p:cNvPr id="3" name="Segnaposto contenuto 2">
            <a:extLst>
              <a:ext uri="{FF2B5EF4-FFF2-40B4-BE49-F238E27FC236}">
                <a16:creationId xmlns:a16="http://schemas.microsoft.com/office/drawing/2014/main" id="{83F60CE9-A123-7A82-B7FA-C2E0E989D4CA}"/>
              </a:ext>
            </a:extLst>
          </p:cNvPr>
          <p:cNvSpPr>
            <a:spLocks noGrp="1"/>
          </p:cNvSpPr>
          <p:nvPr>
            <p:ph idx="1"/>
          </p:nvPr>
        </p:nvSpPr>
        <p:spPr>
          <a:xfrm>
            <a:off x="1216548" y="2253169"/>
            <a:ext cx="10058400" cy="2780018"/>
          </a:xfrm>
        </p:spPr>
        <p:txBody>
          <a:bodyPr/>
          <a:lstStyle/>
          <a:p>
            <a:pPr algn="just"/>
            <a:r>
              <a:rPr lang="it-IT" dirty="0"/>
              <a:t>Analisi della domanda della paziente rispetto alla ricerca di una gravidanza</a:t>
            </a:r>
          </a:p>
          <a:p>
            <a:pPr algn="just"/>
            <a:r>
              <a:rPr lang="it-IT" dirty="0"/>
              <a:t>Adeguata esplorazione della salute e del benessere sessuale</a:t>
            </a:r>
          </a:p>
          <a:p>
            <a:pPr algn="just"/>
            <a:r>
              <a:rPr lang="it-IT" dirty="0"/>
              <a:t>Pensiero magico rispetto alla chirurgia bariatrica come possibilità di avere una gravidanza</a:t>
            </a:r>
          </a:p>
          <a:p>
            <a:pPr algn="just"/>
            <a:r>
              <a:rPr lang="it-IT" dirty="0"/>
              <a:t>Informare sull’eventuale percorso per la gestione della gravidanza dopo un intervento di chirurgia bariatrica</a:t>
            </a:r>
          </a:p>
          <a:p>
            <a:pPr algn="just"/>
            <a:endParaRPr lang="it-IT" dirty="0"/>
          </a:p>
        </p:txBody>
      </p:sp>
      <p:pic>
        <p:nvPicPr>
          <p:cNvPr id="4" name="Immagine 3">
            <a:extLst>
              <a:ext uri="{FF2B5EF4-FFF2-40B4-BE49-F238E27FC236}">
                <a16:creationId xmlns:a16="http://schemas.microsoft.com/office/drawing/2014/main" id="{71445414-2D62-4191-B101-0F4EBB2BBDF5}"/>
              </a:ext>
            </a:extLst>
          </p:cNvPr>
          <p:cNvPicPr>
            <a:picLocks noChangeAspect="1"/>
          </p:cNvPicPr>
          <p:nvPr/>
        </p:nvPicPr>
        <p:blipFill>
          <a:blip r:embed="rId2"/>
          <a:stretch>
            <a:fillRect/>
          </a:stretch>
        </p:blipFill>
        <p:spPr>
          <a:xfrm>
            <a:off x="8664499" y="-114310"/>
            <a:ext cx="3100144" cy="2780017"/>
          </a:xfrm>
          <a:prstGeom prst="rect">
            <a:avLst/>
          </a:prstGeom>
        </p:spPr>
      </p:pic>
    </p:spTree>
    <p:extLst>
      <p:ext uri="{BB962C8B-B14F-4D97-AF65-F5344CB8AC3E}">
        <p14:creationId xmlns:p14="http://schemas.microsoft.com/office/powerpoint/2010/main" val="1155779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37CF1A-DDE1-51E6-921B-617358BA6BB7}"/>
              </a:ext>
            </a:extLst>
          </p:cNvPr>
          <p:cNvSpPr>
            <a:spLocks noGrp="1"/>
          </p:cNvSpPr>
          <p:nvPr>
            <p:ph type="title"/>
          </p:nvPr>
        </p:nvSpPr>
        <p:spPr>
          <a:xfrm>
            <a:off x="1097280" y="669073"/>
            <a:ext cx="10058400" cy="856414"/>
          </a:xfrm>
        </p:spPr>
        <p:txBody>
          <a:bodyPr>
            <a:normAutofit/>
          </a:bodyPr>
          <a:lstStyle/>
          <a:p>
            <a:pPr algn="ctr"/>
            <a:r>
              <a:rPr lang="it-IT" sz="4000" dirty="0"/>
              <a:t>PERI-GRAVIDANZA</a:t>
            </a:r>
          </a:p>
        </p:txBody>
      </p:sp>
      <p:sp>
        <p:nvSpPr>
          <p:cNvPr id="3" name="Segnaposto contenuto 2">
            <a:extLst>
              <a:ext uri="{FF2B5EF4-FFF2-40B4-BE49-F238E27FC236}">
                <a16:creationId xmlns:a16="http://schemas.microsoft.com/office/drawing/2014/main" id="{A93BE48B-6B68-E2C3-A36D-A5C4525874F9}"/>
              </a:ext>
            </a:extLst>
          </p:cNvPr>
          <p:cNvSpPr>
            <a:spLocks noGrp="1"/>
          </p:cNvSpPr>
          <p:nvPr>
            <p:ph idx="1"/>
          </p:nvPr>
        </p:nvSpPr>
        <p:spPr>
          <a:xfrm>
            <a:off x="1216548" y="2108201"/>
            <a:ext cx="7169169" cy="3760891"/>
          </a:xfrm>
        </p:spPr>
        <p:txBody>
          <a:bodyPr/>
          <a:lstStyle/>
          <a:p>
            <a:pPr algn="just"/>
            <a:r>
              <a:rPr lang="it-IT" dirty="0"/>
              <a:t>Supportare e sostenere la donna e il proprio partner</a:t>
            </a:r>
          </a:p>
          <a:p>
            <a:pPr algn="just"/>
            <a:r>
              <a:rPr lang="it-IT" dirty="0"/>
              <a:t>Lavorare sull’accettazione dei cambiamenti fisici</a:t>
            </a:r>
          </a:p>
          <a:p>
            <a:pPr algn="just"/>
            <a:r>
              <a:rPr lang="it-IT" dirty="0"/>
              <a:t>Lavoro multidisciplinare dal punto di vista bariatrico e ginecologico</a:t>
            </a:r>
          </a:p>
          <a:p>
            <a:pPr algn="just"/>
            <a:r>
              <a:rPr lang="it-IT" dirty="0"/>
              <a:t>Prevenire la comparsa di comportamenti alimentari disfunzionali</a:t>
            </a:r>
          </a:p>
          <a:p>
            <a:pPr algn="just"/>
            <a:r>
              <a:rPr lang="it-IT" dirty="0"/>
              <a:t>Favorire l’</a:t>
            </a:r>
            <a:r>
              <a:rPr lang="it-IT" dirty="0" err="1"/>
              <a:t>adherence</a:t>
            </a:r>
            <a:r>
              <a:rPr lang="it-IT" dirty="0"/>
              <a:t> alle visite multidisciplinari specialistiche</a:t>
            </a:r>
          </a:p>
          <a:p>
            <a:pPr algn="just"/>
            <a:r>
              <a:rPr lang="it-IT" dirty="0"/>
              <a:t>Motivare alla compliance delle prescrizioni  legate alla gravidanza (visita nutrizionale, chirurgica, ginecologica, psicologica, etc..)</a:t>
            </a:r>
          </a:p>
          <a:p>
            <a:pPr algn="just"/>
            <a:endParaRPr lang="it-IT" dirty="0"/>
          </a:p>
        </p:txBody>
      </p:sp>
      <p:pic>
        <p:nvPicPr>
          <p:cNvPr id="4" name="Immagine 3">
            <a:extLst>
              <a:ext uri="{FF2B5EF4-FFF2-40B4-BE49-F238E27FC236}">
                <a16:creationId xmlns:a16="http://schemas.microsoft.com/office/drawing/2014/main" id="{B172FC42-4BC4-5594-B81A-D8540187CDA5}"/>
              </a:ext>
            </a:extLst>
          </p:cNvPr>
          <p:cNvPicPr>
            <a:picLocks noChangeAspect="1"/>
          </p:cNvPicPr>
          <p:nvPr/>
        </p:nvPicPr>
        <p:blipFill>
          <a:blip r:embed="rId2"/>
          <a:stretch>
            <a:fillRect/>
          </a:stretch>
        </p:blipFill>
        <p:spPr>
          <a:xfrm>
            <a:off x="8748542" y="1926932"/>
            <a:ext cx="2914659" cy="2522406"/>
          </a:xfrm>
          <a:prstGeom prst="rect">
            <a:avLst/>
          </a:prstGeom>
        </p:spPr>
      </p:pic>
    </p:spTree>
    <p:extLst>
      <p:ext uri="{BB962C8B-B14F-4D97-AF65-F5344CB8AC3E}">
        <p14:creationId xmlns:p14="http://schemas.microsoft.com/office/powerpoint/2010/main" val="1268808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87CED4-710A-29E6-EB9C-14AF860FA9AA}"/>
              </a:ext>
            </a:extLst>
          </p:cNvPr>
          <p:cNvSpPr>
            <a:spLocks noGrp="1"/>
          </p:cNvSpPr>
          <p:nvPr>
            <p:ph type="title"/>
          </p:nvPr>
        </p:nvSpPr>
        <p:spPr>
          <a:xfrm>
            <a:off x="1066800" y="365555"/>
            <a:ext cx="10058400" cy="867565"/>
          </a:xfrm>
        </p:spPr>
        <p:txBody>
          <a:bodyPr>
            <a:normAutofit/>
          </a:bodyPr>
          <a:lstStyle/>
          <a:p>
            <a:pPr algn="ctr"/>
            <a:r>
              <a:rPr lang="it-IT" sz="4000" dirty="0"/>
              <a:t>IN GRAVIDANZA</a:t>
            </a:r>
          </a:p>
        </p:txBody>
      </p:sp>
      <p:sp>
        <p:nvSpPr>
          <p:cNvPr id="3" name="Segnaposto contenuto 2">
            <a:extLst>
              <a:ext uri="{FF2B5EF4-FFF2-40B4-BE49-F238E27FC236}">
                <a16:creationId xmlns:a16="http://schemas.microsoft.com/office/drawing/2014/main" id="{293CD8AD-8FE6-1E67-CA9D-FC18C55D7FF7}"/>
              </a:ext>
            </a:extLst>
          </p:cNvPr>
          <p:cNvSpPr>
            <a:spLocks noGrp="1"/>
          </p:cNvSpPr>
          <p:nvPr>
            <p:ph idx="1"/>
          </p:nvPr>
        </p:nvSpPr>
        <p:spPr>
          <a:xfrm>
            <a:off x="1238850" y="1327783"/>
            <a:ext cx="10058400" cy="3760891"/>
          </a:xfrm>
        </p:spPr>
        <p:txBody>
          <a:bodyPr/>
          <a:lstStyle/>
          <a:p>
            <a:pPr algn="just"/>
            <a:r>
              <a:rPr lang="it-IT" dirty="0"/>
              <a:t>Considerare la gravidanza ad alto rischio</a:t>
            </a:r>
          </a:p>
          <a:p>
            <a:pPr algn="just"/>
            <a:r>
              <a:rPr lang="it-IT" dirty="0"/>
              <a:t>Fare riferimento alla equipe pluridisciplinare</a:t>
            </a:r>
          </a:p>
          <a:p>
            <a:pPr algn="just"/>
            <a:r>
              <a:rPr lang="it-IT" dirty="0"/>
              <a:t>Verificare il tipo di chirurgia bariatrica, l’entità della perdita di peso e l’aderenza al programma nutrizionale ed ai controlli prescritti</a:t>
            </a:r>
          </a:p>
          <a:p>
            <a:pPr algn="just"/>
            <a:r>
              <a:rPr lang="it-IT" dirty="0"/>
              <a:t>Rendere consapevole la gravida e la coppia delle possibili complicanze legate alla chirurgia bariatrica e dei possibili </a:t>
            </a:r>
            <a:r>
              <a:rPr lang="it-IT" dirty="0" err="1"/>
              <a:t>outcomes</a:t>
            </a:r>
            <a:r>
              <a:rPr lang="it-IT" dirty="0"/>
              <a:t> ostetrici sfavorevoli</a:t>
            </a:r>
          </a:p>
          <a:p>
            <a:pPr algn="just"/>
            <a:r>
              <a:rPr lang="it-IT" dirty="0"/>
              <a:t>Definire lo stato nutrizionale e le carenze nutrizionali</a:t>
            </a:r>
          </a:p>
          <a:p>
            <a:pPr algn="just"/>
            <a:r>
              <a:rPr lang="it-IT" dirty="0"/>
              <a:t>Il controllo del peso in gravidanza è importante, ma non è evidente quale sia l’incremento ponderale ottimale (probabilmente &gt;7 Kg)</a:t>
            </a:r>
          </a:p>
          <a:p>
            <a:endParaRPr lang="it-IT" dirty="0"/>
          </a:p>
        </p:txBody>
      </p:sp>
      <p:pic>
        <p:nvPicPr>
          <p:cNvPr id="4" name="Immagine 3">
            <a:extLst>
              <a:ext uri="{FF2B5EF4-FFF2-40B4-BE49-F238E27FC236}">
                <a16:creationId xmlns:a16="http://schemas.microsoft.com/office/drawing/2014/main" id="{C670F7E8-A3FF-C08C-004B-4C8BAC1C573A}"/>
              </a:ext>
            </a:extLst>
          </p:cNvPr>
          <p:cNvPicPr>
            <a:picLocks noChangeAspect="1"/>
          </p:cNvPicPr>
          <p:nvPr/>
        </p:nvPicPr>
        <p:blipFill>
          <a:blip r:embed="rId2"/>
          <a:stretch>
            <a:fillRect/>
          </a:stretch>
        </p:blipFill>
        <p:spPr>
          <a:xfrm>
            <a:off x="8237355" y="4876801"/>
            <a:ext cx="3059895" cy="1883831"/>
          </a:xfrm>
          <a:prstGeom prst="rect">
            <a:avLst/>
          </a:prstGeom>
        </p:spPr>
      </p:pic>
    </p:spTree>
    <p:extLst>
      <p:ext uri="{BB962C8B-B14F-4D97-AF65-F5344CB8AC3E}">
        <p14:creationId xmlns:p14="http://schemas.microsoft.com/office/powerpoint/2010/main" val="1182381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BA7E8-9CAE-0784-15C8-FFD821B355FF}"/>
              </a:ext>
            </a:extLst>
          </p:cNvPr>
          <p:cNvSpPr>
            <a:spLocks noGrp="1"/>
          </p:cNvSpPr>
          <p:nvPr>
            <p:ph type="title"/>
          </p:nvPr>
        </p:nvSpPr>
        <p:spPr>
          <a:xfrm>
            <a:off x="1066800" y="679107"/>
            <a:ext cx="10058400" cy="934472"/>
          </a:xfrm>
        </p:spPr>
        <p:txBody>
          <a:bodyPr>
            <a:normAutofit/>
          </a:bodyPr>
          <a:lstStyle/>
          <a:p>
            <a:pPr algn="ctr"/>
            <a:r>
              <a:rPr lang="it-IT" sz="4000" dirty="0"/>
              <a:t>POST-GRAVIDANZA</a:t>
            </a:r>
          </a:p>
        </p:txBody>
      </p:sp>
      <p:sp>
        <p:nvSpPr>
          <p:cNvPr id="3" name="Segnaposto contenuto 2">
            <a:extLst>
              <a:ext uri="{FF2B5EF4-FFF2-40B4-BE49-F238E27FC236}">
                <a16:creationId xmlns:a16="http://schemas.microsoft.com/office/drawing/2014/main" id="{836C98C8-1F22-F3F0-5924-178518472D7D}"/>
              </a:ext>
            </a:extLst>
          </p:cNvPr>
          <p:cNvSpPr>
            <a:spLocks noGrp="1"/>
          </p:cNvSpPr>
          <p:nvPr>
            <p:ph idx="1"/>
          </p:nvPr>
        </p:nvSpPr>
        <p:spPr>
          <a:xfrm>
            <a:off x="1227699" y="1950766"/>
            <a:ext cx="7091111" cy="3760891"/>
          </a:xfrm>
        </p:spPr>
        <p:txBody>
          <a:bodyPr/>
          <a:lstStyle/>
          <a:p>
            <a:pPr algn="just"/>
            <a:r>
              <a:rPr lang="it-IT" dirty="0"/>
              <a:t>Favorire la costruzione di un’adeguata relazione con il bambino</a:t>
            </a:r>
          </a:p>
          <a:p>
            <a:pPr algn="just"/>
            <a:r>
              <a:rPr lang="it-IT" dirty="0"/>
              <a:t>Favorire l’allattamento al seno</a:t>
            </a:r>
          </a:p>
          <a:p>
            <a:pPr algn="just"/>
            <a:r>
              <a:rPr lang="it-IT" dirty="0"/>
              <a:t>Riprendere il percorso bariatrico favorendo la successiva perdita di peso post-gravidanza</a:t>
            </a:r>
          </a:p>
          <a:p>
            <a:pPr algn="just"/>
            <a:r>
              <a:rPr lang="it-IT" dirty="0"/>
              <a:t>Programmare il follow-up materno a lungo termine</a:t>
            </a:r>
          </a:p>
          <a:p>
            <a:endParaRPr lang="it-IT" dirty="0"/>
          </a:p>
          <a:p>
            <a:endParaRPr lang="it-IT" dirty="0"/>
          </a:p>
        </p:txBody>
      </p:sp>
      <p:pic>
        <p:nvPicPr>
          <p:cNvPr id="4" name="Immagine 3">
            <a:extLst>
              <a:ext uri="{FF2B5EF4-FFF2-40B4-BE49-F238E27FC236}">
                <a16:creationId xmlns:a16="http://schemas.microsoft.com/office/drawing/2014/main" id="{C59439B2-B84A-E640-E3C2-1E07662F0E88}"/>
              </a:ext>
            </a:extLst>
          </p:cNvPr>
          <p:cNvPicPr>
            <a:picLocks noChangeAspect="1"/>
          </p:cNvPicPr>
          <p:nvPr/>
        </p:nvPicPr>
        <p:blipFill>
          <a:blip r:embed="rId2"/>
          <a:stretch>
            <a:fillRect/>
          </a:stretch>
        </p:blipFill>
        <p:spPr>
          <a:xfrm>
            <a:off x="7701694" y="3708548"/>
            <a:ext cx="3590855" cy="2853175"/>
          </a:xfrm>
          <a:prstGeom prst="rect">
            <a:avLst/>
          </a:prstGeom>
        </p:spPr>
      </p:pic>
    </p:spTree>
    <p:extLst>
      <p:ext uri="{BB962C8B-B14F-4D97-AF65-F5344CB8AC3E}">
        <p14:creationId xmlns:p14="http://schemas.microsoft.com/office/powerpoint/2010/main" val="326307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4E838D-2087-CC6F-DE53-BD4AE65680A8}"/>
              </a:ext>
            </a:extLst>
          </p:cNvPr>
          <p:cNvSpPr>
            <a:spLocks noGrp="1"/>
          </p:cNvSpPr>
          <p:nvPr>
            <p:ph type="title"/>
          </p:nvPr>
        </p:nvSpPr>
        <p:spPr>
          <a:xfrm>
            <a:off x="1066800" y="286603"/>
            <a:ext cx="10058400" cy="850821"/>
          </a:xfrm>
        </p:spPr>
        <p:txBody>
          <a:bodyPr>
            <a:normAutofit/>
          </a:bodyPr>
          <a:lstStyle/>
          <a:p>
            <a:pPr algn="ctr"/>
            <a:r>
              <a:rPr lang="it-IT" sz="4000" dirty="0"/>
              <a:t>BIBLIOGRAFIA</a:t>
            </a:r>
          </a:p>
        </p:txBody>
      </p:sp>
      <p:sp>
        <p:nvSpPr>
          <p:cNvPr id="3" name="Segnaposto contenuto 2">
            <a:extLst>
              <a:ext uri="{FF2B5EF4-FFF2-40B4-BE49-F238E27FC236}">
                <a16:creationId xmlns:a16="http://schemas.microsoft.com/office/drawing/2014/main" id="{5583EC96-D34C-62D9-F1D4-525D3CA801EF}"/>
              </a:ext>
            </a:extLst>
          </p:cNvPr>
          <p:cNvSpPr>
            <a:spLocks noGrp="1"/>
          </p:cNvSpPr>
          <p:nvPr>
            <p:ph idx="1"/>
          </p:nvPr>
        </p:nvSpPr>
        <p:spPr>
          <a:xfrm>
            <a:off x="1216548" y="1326995"/>
            <a:ext cx="10058400" cy="5244402"/>
          </a:xfrm>
        </p:spPr>
        <p:txBody>
          <a:bodyPr>
            <a:normAutofit fontScale="70000" lnSpcReduction="20000"/>
          </a:bodyPr>
          <a:lstStyle/>
          <a:p>
            <a:r>
              <a:rPr lang="it-IT" dirty="0"/>
              <a:t>Carlino G., Benson A.A., Bove V., Pontecorvi V., De Siena M., Matteo M.V., Farina A., Polidori G., Vinti L., Giannetti G., Costamagna G., Spada C., </a:t>
            </a:r>
            <a:r>
              <a:rPr lang="it-IT" dirty="0" err="1"/>
              <a:t>Boskoski</a:t>
            </a:r>
            <a:r>
              <a:rPr lang="it-IT" dirty="0"/>
              <a:t> I. (2023). Impact of </a:t>
            </a:r>
            <a:r>
              <a:rPr lang="it-IT" dirty="0" err="1"/>
              <a:t>Pregnacy</a:t>
            </a:r>
            <a:r>
              <a:rPr lang="it-IT" dirty="0"/>
              <a:t> on Weight Loss After </a:t>
            </a:r>
            <a:r>
              <a:rPr lang="it-IT" dirty="0" err="1"/>
              <a:t>Endoscopic</a:t>
            </a:r>
            <a:r>
              <a:rPr lang="it-IT" dirty="0"/>
              <a:t> Sleeve </a:t>
            </a:r>
            <a:r>
              <a:rPr lang="it-IT" dirty="0" err="1"/>
              <a:t>Gastroplasty</a:t>
            </a:r>
            <a:r>
              <a:rPr lang="it-IT" dirty="0"/>
              <a:t>. </a:t>
            </a:r>
            <a:r>
              <a:rPr lang="it-IT" i="1" dirty="0" err="1"/>
              <a:t>Obecity</a:t>
            </a:r>
            <a:r>
              <a:rPr lang="it-IT" i="1" dirty="0"/>
              <a:t> Surgery</a:t>
            </a:r>
            <a:r>
              <a:rPr lang="it-IT" dirty="0"/>
              <a:t>, 33: 3097-3105.</a:t>
            </a:r>
          </a:p>
          <a:p>
            <a:r>
              <a:rPr lang="it-IT" dirty="0"/>
              <a:t>Falcone, V., </a:t>
            </a:r>
            <a:r>
              <a:rPr lang="it-IT" dirty="0" err="1"/>
              <a:t>Stopp</a:t>
            </a:r>
            <a:r>
              <a:rPr lang="it-IT" dirty="0"/>
              <a:t>, T., </a:t>
            </a:r>
            <a:r>
              <a:rPr lang="it-IT" dirty="0" err="1"/>
              <a:t>Feichtinger</a:t>
            </a:r>
            <a:r>
              <a:rPr lang="it-IT" dirty="0"/>
              <a:t>, M., Kiss, H., </a:t>
            </a:r>
            <a:r>
              <a:rPr lang="it-IT" dirty="0" err="1"/>
              <a:t>Eppel</a:t>
            </a:r>
            <a:r>
              <a:rPr lang="it-IT" dirty="0"/>
              <a:t>, W., Wolf </a:t>
            </a:r>
            <a:r>
              <a:rPr lang="it-IT" dirty="0" err="1"/>
              <a:t>Husslein</a:t>
            </a:r>
            <a:r>
              <a:rPr lang="it-IT" dirty="0"/>
              <a:t>, P., </a:t>
            </a:r>
            <a:r>
              <a:rPr lang="it-IT" dirty="0" err="1"/>
              <a:t>Prager</a:t>
            </a:r>
            <a:r>
              <a:rPr lang="it-IT" dirty="0"/>
              <a:t>, G., </a:t>
            </a:r>
            <a:r>
              <a:rPr lang="it-IT" dirty="0" err="1"/>
              <a:t>GObl</a:t>
            </a:r>
            <a:r>
              <a:rPr lang="it-IT" dirty="0"/>
              <a:t>, C.S. (2018). </a:t>
            </a:r>
            <a:r>
              <a:rPr lang="it-IT" dirty="0" err="1"/>
              <a:t>Pregnacy</a:t>
            </a:r>
            <a:r>
              <a:rPr lang="it-IT" dirty="0"/>
              <a:t> after </a:t>
            </a:r>
            <a:r>
              <a:rPr lang="it-IT" dirty="0" err="1"/>
              <a:t>bariatric</a:t>
            </a:r>
            <a:r>
              <a:rPr lang="it-IT" dirty="0"/>
              <a:t> surgery: a narrative literature review and </a:t>
            </a:r>
            <a:r>
              <a:rPr lang="it-IT" dirty="0" err="1"/>
              <a:t>discussion</a:t>
            </a:r>
            <a:r>
              <a:rPr lang="it-IT" dirty="0"/>
              <a:t> of impact on </a:t>
            </a:r>
            <a:r>
              <a:rPr lang="it-IT" dirty="0" err="1"/>
              <a:t>pregnancy</a:t>
            </a:r>
            <a:r>
              <a:rPr lang="it-IT" dirty="0"/>
              <a:t> management and </a:t>
            </a:r>
            <a:r>
              <a:rPr lang="it-IT" dirty="0" err="1"/>
              <a:t>outcome</a:t>
            </a:r>
            <a:r>
              <a:rPr lang="it-IT" dirty="0"/>
              <a:t>. </a:t>
            </a:r>
            <a:r>
              <a:rPr lang="it-IT" i="1" dirty="0"/>
              <a:t>BMC </a:t>
            </a:r>
            <a:r>
              <a:rPr lang="it-IT" i="1" dirty="0" err="1"/>
              <a:t>Pregnancy</a:t>
            </a:r>
            <a:r>
              <a:rPr lang="it-IT" i="1" dirty="0"/>
              <a:t> and </a:t>
            </a:r>
            <a:r>
              <a:rPr lang="it-IT" i="1" dirty="0" err="1"/>
              <a:t>Childbirth</a:t>
            </a:r>
            <a:r>
              <a:rPr lang="it-IT" dirty="0"/>
              <a:t>, 1-25.</a:t>
            </a:r>
          </a:p>
          <a:p>
            <a:r>
              <a:rPr lang="it-IT" dirty="0" err="1"/>
              <a:t>Harreiter</a:t>
            </a:r>
            <a:r>
              <a:rPr lang="it-IT" dirty="0"/>
              <a:t>, J., Schindler, K., </a:t>
            </a:r>
            <a:r>
              <a:rPr lang="it-IT" dirty="0" err="1"/>
              <a:t>Bancher-Todesca</a:t>
            </a:r>
            <a:r>
              <a:rPr lang="it-IT" dirty="0"/>
              <a:t>, D., </a:t>
            </a:r>
            <a:r>
              <a:rPr lang="it-IT" dirty="0" err="1"/>
              <a:t>Gobl</a:t>
            </a:r>
            <a:r>
              <a:rPr lang="it-IT" dirty="0"/>
              <a:t>, C., Langer, F., </a:t>
            </a:r>
            <a:r>
              <a:rPr lang="it-IT" dirty="0" err="1"/>
              <a:t>Prager</a:t>
            </a:r>
            <a:r>
              <a:rPr lang="it-IT" dirty="0"/>
              <a:t>, G., </a:t>
            </a:r>
            <a:r>
              <a:rPr lang="it-IT" dirty="0" err="1"/>
              <a:t>Gessl</a:t>
            </a:r>
            <a:r>
              <a:rPr lang="it-IT" dirty="0"/>
              <a:t>, A., </a:t>
            </a:r>
            <a:r>
              <a:rPr lang="it-IT" dirty="0" err="1"/>
              <a:t>Leutner</a:t>
            </a:r>
            <a:r>
              <a:rPr lang="it-IT" dirty="0"/>
              <a:t>, M., </a:t>
            </a:r>
            <a:r>
              <a:rPr lang="it-IT" dirty="0" err="1"/>
              <a:t>Ludvik</a:t>
            </a:r>
            <a:r>
              <a:rPr lang="it-IT" dirty="0"/>
              <a:t>, B., </a:t>
            </a:r>
            <a:r>
              <a:rPr lang="it-IT" dirty="0" err="1"/>
              <a:t>Luger</a:t>
            </a:r>
            <a:r>
              <a:rPr lang="it-IT" dirty="0"/>
              <a:t>, A., </a:t>
            </a:r>
            <a:r>
              <a:rPr lang="it-IT" dirty="0" err="1"/>
              <a:t>Kautzky</a:t>
            </a:r>
            <a:r>
              <a:rPr lang="it-IT" dirty="0"/>
              <a:t>-Willer, A., Krebs, M. (2018). Management of </a:t>
            </a:r>
            <a:r>
              <a:rPr lang="it-IT" dirty="0" err="1"/>
              <a:t>Pregnant</a:t>
            </a:r>
            <a:r>
              <a:rPr lang="it-IT" dirty="0"/>
              <a:t> Women after </a:t>
            </a:r>
            <a:r>
              <a:rPr lang="it-IT" dirty="0" err="1"/>
              <a:t>Bariatric</a:t>
            </a:r>
            <a:r>
              <a:rPr lang="it-IT" dirty="0"/>
              <a:t> Surgery. </a:t>
            </a:r>
            <a:r>
              <a:rPr lang="it-IT" i="1" dirty="0" err="1"/>
              <a:t>Hindawi</a:t>
            </a:r>
            <a:r>
              <a:rPr lang="it-IT" i="1" dirty="0"/>
              <a:t> Journal of </a:t>
            </a:r>
            <a:r>
              <a:rPr lang="it-IT" i="1" dirty="0" err="1"/>
              <a:t>Obesity</a:t>
            </a:r>
            <a:r>
              <a:rPr lang="it-IT" dirty="0"/>
              <a:t>, 1-14.</a:t>
            </a:r>
          </a:p>
          <a:p>
            <a:r>
              <a:rPr lang="it-IT" dirty="0" err="1"/>
              <a:t>Istfan</a:t>
            </a:r>
            <a:r>
              <a:rPr lang="it-IT" dirty="0"/>
              <a:t> N.W., </a:t>
            </a:r>
            <a:r>
              <a:rPr lang="it-IT" dirty="0" err="1"/>
              <a:t>Lipartia</a:t>
            </a:r>
            <a:r>
              <a:rPr lang="it-IT" dirty="0"/>
              <a:t> M., Anderson W.,A., Hess D.T., </a:t>
            </a:r>
            <a:r>
              <a:rPr lang="it-IT" dirty="0" err="1"/>
              <a:t>Apovian</a:t>
            </a:r>
            <a:r>
              <a:rPr lang="it-IT" dirty="0"/>
              <a:t> C.M. (2021). </a:t>
            </a:r>
            <a:r>
              <a:rPr lang="it-IT" dirty="0" err="1"/>
              <a:t>Approach</a:t>
            </a:r>
            <a:r>
              <a:rPr lang="it-IT" dirty="0"/>
              <a:t> to the </a:t>
            </a:r>
            <a:r>
              <a:rPr lang="it-IT" dirty="0" err="1"/>
              <a:t>Patient</a:t>
            </a:r>
            <a:r>
              <a:rPr lang="it-IT" dirty="0"/>
              <a:t>: Management of the Post-</a:t>
            </a:r>
            <a:r>
              <a:rPr lang="it-IT" dirty="0" err="1"/>
              <a:t>Bariatric</a:t>
            </a:r>
            <a:r>
              <a:rPr lang="it-IT" dirty="0"/>
              <a:t> Surgery </a:t>
            </a:r>
            <a:r>
              <a:rPr lang="it-IT" dirty="0" err="1"/>
              <a:t>Patient</a:t>
            </a:r>
            <a:r>
              <a:rPr lang="it-IT" dirty="0"/>
              <a:t> With Weight </a:t>
            </a:r>
            <a:r>
              <a:rPr lang="it-IT" dirty="0" err="1"/>
              <a:t>Regain</a:t>
            </a:r>
            <a:r>
              <a:rPr lang="it-IT" dirty="0"/>
              <a:t>. </a:t>
            </a:r>
            <a:r>
              <a:rPr lang="it-IT" i="1" dirty="0" err="1"/>
              <a:t>Clin</a:t>
            </a:r>
            <a:r>
              <a:rPr lang="it-IT" i="1" dirty="0"/>
              <a:t> </a:t>
            </a:r>
            <a:r>
              <a:rPr lang="it-IT" i="1" dirty="0" err="1"/>
              <a:t>Endocrinol</a:t>
            </a:r>
            <a:r>
              <a:rPr lang="it-IT" i="1" dirty="0"/>
              <a:t> </a:t>
            </a:r>
            <a:r>
              <a:rPr lang="it-IT" i="1" dirty="0" err="1"/>
              <a:t>Metab</a:t>
            </a:r>
            <a:r>
              <a:rPr lang="it-IT" dirty="0"/>
              <a:t>, 106(1): 251-263.</a:t>
            </a:r>
          </a:p>
          <a:p>
            <a:r>
              <a:rPr lang="it-IT" dirty="0"/>
              <a:t>Godeas E., Angarano A., Fantinel R., Rocco P.L. (2002). Effetti della gravidanza sull’immagine corporea e sui disturbi alimentari. </a:t>
            </a:r>
            <a:r>
              <a:rPr lang="it-IT" dirty="0" err="1"/>
              <a:t>Effects</a:t>
            </a:r>
            <a:r>
              <a:rPr lang="it-IT" dirty="0"/>
              <a:t> of </a:t>
            </a:r>
            <a:r>
              <a:rPr lang="it-IT" dirty="0" err="1"/>
              <a:t>pregnacy</a:t>
            </a:r>
            <a:r>
              <a:rPr lang="it-IT" dirty="0"/>
              <a:t> on body image and </a:t>
            </a:r>
            <a:r>
              <a:rPr lang="it-IT" dirty="0" err="1"/>
              <a:t>eating</a:t>
            </a:r>
            <a:r>
              <a:rPr lang="it-IT" dirty="0"/>
              <a:t> disorders</a:t>
            </a:r>
            <a:r>
              <a:rPr lang="it-IT" i="1" dirty="0"/>
              <a:t>. Journal of </a:t>
            </a:r>
            <a:r>
              <a:rPr lang="it-IT" i="1" dirty="0" err="1"/>
              <a:t>Psychopathology</a:t>
            </a:r>
            <a:r>
              <a:rPr lang="it-IT" dirty="0"/>
              <a:t>, </a:t>
            </a:r>
            <a:r>
              <a:rPr lang="it-IT" dirty="0" err="1"/>
              <a:t>Issue</a:t>
            </a:r>
            <a:r>
              <a:rPr lang="it-IT" dirty="0"/>
              <a:t> 2-2002.</a:t>
            </a:r>
          </a:p>
          <a:p>
            <a:r>
              <a:rPr lang="it-IT" dirty="0" err="1"/>
              <a:t>Jager</a:t>
            </a:r>
            <a:r>
              <a:rPr lang="it-IT" dirty="0"/>
              <a:t>, P., </a:t>
            </a:r>
            <a:r>
              <a:rPr lang="it-IT" dirty="0" err="1"/>
              <a:t>Wolicki</a:t>
            </a:r>
            <a:r>
              <a:rPr lang="it-IT" dirty="0"/>
              <a:t>, A., </a:t>
            </a:r>
            <a:r>
              <a:rPr lang="it-IT" dirty="0" err="1"/>
              <a:t>Spohnholz</a:t>
            </a:r>
            <a:r>
              <a:rPr lang="it-IT" dirty="0"/>
              <a:t>, J., </a:t>
            </a:r>
            <a:r>
              <a:rPr lang="it-IT" dirty="0" err="1"/>
              <a:t>Senkal</a:t>
            </a:r>
            <a:r>
              <a:rPr lang="it-IT" dirty="0"/>
              <a:t>, M. (2020). Review: Sex-</a:t>
            </a:r>
            <a:r>
              <a:rPr lang="it-IT" dirty="0" err="1"/>
              <a:t>Specific</a:t>
            </a:r>
            <a:r>
              <a:rPr lang="it-IT" dirty="0"/>
              <a:t> </a:t>
            </a:r>
            <a:r>
              <a:rPr lang="it-IT" dirty="0" err="1"/>
              <a:t>Aspects</a:t>
            </a:r>
            <a:r>
              <a:rPr lang="it-IT" dirty="0"/>
              <a:t> in the </a:t>
            </a:r>
            <a:r>
              <a:rPr lang="it-IT" dirty="0" err="1"/>
              <a:t>Bariatric</a:t>
            </a:r>
            <a:r>
              <a:rPr lang="it-IT" dirty="0"/>
              <a:t> Treatment of </a:t>
            </a:r>
            <a:r>
              <a:rPr lang="it-IT" dirty="0" err="1"/>
              <a:t>Severely</a:t>
            </a:r>
            <a:r>
              <a:rPr lang="it-IT" dirty="0"/>
              <a:t> Obese Women. </a:t>
            </a:r>
            <a:r>
              <a:rPr lang="it-IT" i="1" dirty="0"/>
              <a:t>International Journal of </a:t>
            </a:r>
            <a:r>
              <a:rPr lang="it-IT" i="1" dirty="0" err="1"/>
              <a:t>Environmental</a:t>
            </a:r>
            <a:r>
              <a:rPr lang="it-IT" i="1" dirty="0"/>
              <a:t> </a:t>
            </a:r>
            <a:r>
              <a:rPr lang="it-IT" i="1" dirty="0" err="1"/>
              <a:t>Research</a:t>
            </a:r>
            <a:r>
              <a:rPr lang="it-IT" i="1" dirty="0"/>
              <a:t> and Public Health</a:t>
            </a:r>
            <a:r>
              <a:rPr lang="it-IT" dirty="0"/>
              <a:t>, 17, 1-26.</a:t>
            </a:r>
          </a:p>
          <a:p>
            <a:r>
              <a:rPr lang="it-IT" dirty="0" err="1"/>
              <a:t>Mandrup</a:t>
            </a:r>
            <a:r>
              <a:rPr lang="it-IT" dirty="0"/>
              <a:t> Kjaer, M., </a:t>
            </a:r>
            <a:r>
              <a:rPr lang="it-IT" dirty="0" err="1"/>
              <a:t>Nilas</a:t>
            </a:r>
            <a:r>
              <a:rPr lang="it-IT" dirty="0"/>
              <a:t>, L. (2013). </a:t>
            </a:r>
            <a:r>
              <a:rPr lang="it-IT" dirty="0" err="1"/>
              <a:t>Pregnancy</a:t>
            </a:r>
            <a:r>
              <a:rPr lang="it-IT" dirty="0"/>
              <a:t> after </a:t>
            </a:r>
            <a:r>
              <a:rPr lang="it-IT" dirty="0" err="1"/>
              <a:t>bariatric</a:t>
            </a:r>
            <a:r>
              <a:rPr lang="it-IT" dirty="0"/>
              <a:t> surgery – a review of benefits and risks. </a:t>
            </a:r>
            <a:r>
              <a:rPr lang="it-IT" i="1" dirty="0"/>
              <a:t>AOGS Review </a:t>
            </a:r>
            <a:r>
              <a:rPr lang="it-IT" i="1" dirty="0" err="1"/>
              <a:t>Article</a:t>
            </a:r>
            <a:r>
              <a:rPr lang="it-IT" dirty="0"/>
              <a:t>, 92, 264-271. </a:t>
            </a:r>
          </a:p>
          <a:p>
            <a:r>
              <a:rPr lang="it-IT" dirty="0" err="1"/>
              <a:t>Shawe</a:t>
            </a:r>
            <a:r>
              <a:rPr lang="it-IT" dirty="0"/>
              <a:t>, L., Ceulemans, D., </a:t>
            </a:r>
            <a:r>
              <a:rPr lang="it-IT" dirty="0" err="1"/>
              <a:t>Akhter</a:t>
            </a:r>
            <a:r>
              <a:rPr lang="it-IT" dirty="0"/>
              <a:t>, Z., </a:t>
            </a:r>
            <a:r>
              <a:rPr lang="it-IT" dirty="0" err="1"/>
              <a:t>Neff</a:t>
            </a:r>
            <a:r>
              <a:rPr lang="it-IT" dirty="0"/>
              <a:t>, K., Hart, K., </a:t>
            </a:r>
            <a:r>
              <a:rPr lang="it-IT" dirty="0" err="1"/>
              <a:t>Heslehurst</a:t>
            </a:r>
            <a:r>
              <a:rPr lang="it-IT" dirty="0"/>
              <a:t>, N., </a:t>
            </a:r>
            <a:r>
              <a:rPr lang="it-IT" dirty="0" err="1"/>
              <a:t>Stotl</a:t>
            </a:r>
            <a:r>
              <a:rPr lang="it-IT" dirty="0"/>
              <a:t>, I., </a:t>
            </a:r>
            <a:r>
              <a:rPr lang="it-IT" dirty="0" err="1"/>
              <a:t>Agrawal</a:t>
            </a:r>
            <a:r>
              <a:rPr lang="it-IT" dirty="0"/>
              <a:t>, S., </a:t>
            </a:r>
            <a:r>
              <a:rPr lang="it-IT" dirty="0" err="1"/>
              <a:t>Steegers-Theunissen</a:t>
            </a:r>
            <a:r>
              <a:rPr lang="it-IT" dirty="0"/>
              <a:t>, R., </a:t>
            </a:r>
            <a:r>
              <a:rPr lang="it-IT" dirty="0" err="1"/>
              <a:t>Taheri</a:t>
            </a:r>
            <a:r>
              <a:rPr lang="it-IT" dirty="0"/>
              <a:t>, S., </a:t>
            </a:r>
            <a:r>
              <a:rPr lang="it-IT" dirty="0" err="1"/>
              <a:t>Greenslade</a:t>
            </a:r>
            <a:r>
              <a:rPr lang="it-IT" dirty="0"/>
              <a:t>, B., </a:t>
            </a:r>
            <a:r>
              <a:rPr lang="it-IT" dirty="0" err="1"/>
              <a:t>Rankin</a:t>
            </a:r>
            <a:r>
              <a:rPr lang="it-IT" dirty="0"/>
              <a:t>, J., </a:t>
            </a:r>
            <a:r>
              <a:rPr lang="it-IT" dirty="0" err="1"/>
              <a:t>Huba</a:t>
            </a:r>
            <a:r>
              <a:rPr lang="it-IT" dirty="0"/>
              <a:t>, B., </a:t>
            </a:r>
            <a:r>
              <a:rPr lang="it-IT" dirty="0" err="1"/>
              <a:t>Douek</a:t>
            </a:r>
            <a:r>
              <a:rPr lang="it-IT" dirty="0"/>
              <a:t>, I., </a:t>
            </a:r>
            <a:r>
              <a:rPr lang="it-IT" dirty="0" err="1"/>
              <a:t>Galjaard</a:t>
            </a:r>
            <a:r>
              <a:rPr lang="it-IT" dirty="0"/>
              <a:t>, S., </a:t>
            </a:r>
            <a:r>
              <a:rPr lang="it-IT" dirty="0" err="1"/>
              <a:t>Blumenfeld</a:t>
            </a:r>
            <a:r>
              <a:rPr lang="it-IT" dirty="0"/>
              <a:t>, O., Robinson, A., </a:t>
            </a:r>
            <a:r>
              <a:rPr lang="it-IT" dirty="0" err="1"/>
              <a:t>Whyte</a:t>
            </a:r>
            <a:r>
              <a:rPr lang="it-IT" dirty="0"/>
              <a:t>, M., Mathews, E., </a:t>
            </a:r>
            <a:r>
              <a:rPr lang="it-IT" dirty="0" err="1"/>
              <a:t>Devlieger</a:t>
            </a:r>
            <a:r>
              <a:rPr lang="it-IT" dirty="0"/>
              <a:t>, R. (2019). </a:t>
            </a:r>
            <a:r>
              <a:rPr lang="it-IT" dirty="0" err="1"/>
              <a:t>Pregnancy</a:t>
            </a:r>
            <a:r>
              <a:rPr lang="it-IT" dirty="0"/>
              <a:t> after </a:t>
            </a:r>
            <a:r>
              <a:rPr lang="it-IT" dirty="0" err="1"/>
              <a:t>bariatric</a:t>
            </a:r>
            <a:r>
              <a:rPr lang="it-IT" dirty="0"/>
              <a:t> surgery: Consensus </a:t>
            </a:r>
            <a:r>
              <a:rPr lang="it-IT" dirty="0" err="1"/>
              <a:t>recommendations</a:t>
            </a:r>
            <a:r>
              <a:rPr lang="it-IT" dirty="0"/>
              <a:t> for </a:t>
            </a:r>
            <a:r>
              <a:rPr lang="it-IT" dirty="0" err="1"/>
              <a:t>periconception</a:t>
            </a:r>
            <a:r>
              <a:rPr lang="it-IT" dirty="0"/>
              <a:t>, </a:t>
            </a:r>
            <a:r>
              <a:rPr lang="it-IT" dirty="0" err="1"/>
              <a:t>antenatal</a:t>
            </a:r>
            <a:r>
              <a:rPr lang="it-IT" dirty="0"/>
              <a:t> and </a:t>
            </a:r>
            <a:r>
              <a:rPr lang="it-IT" dirty="0" err="1"/>
              <a:t>postnatal</a:t>
            </a:r>
            <a:r>
              <a:rPr lang="it-IT" dirty="0"/>
              <a:t> care. </a:t>
            </a:r>
            <a:r>
              <a:rPr lang="it-IT" i="1" dirty="0" err="1"/>
              <a:t>Obesity</a:t>
            </a:r>
            <a:r>
              <a:rPr lang="it-IT" i="1" dirty="0"/>
              <a:t> reviews</a:t>
            </a:r>
            <a:r>
              <a:rPr lang="it-IT" dirty="0"/>
              <a:t>, 1-16.</a:t>
            </a:r>
          </a:p>
          <a:p>
            <a:r>
              <a:rPr lang="it-IT" dirty="0" err="1"/>
              <a:t>Vazhiyelethil</a:t>
            </a:r>
            <a:r>
              <a:rPr lang="it-IT" dirty="0"/>
              <a:t> J., </a:t>
            </a:r>
            <a:r>
              <a:rPr lang="it-IT" dirty="0" err="1"/>
              <a:t>Minisha</a:t>
            </a:r>
            <a:r>
              <a:rPr lang="it-IT" dirty="0"/>
              <a:t> F., Al </a:t>
            </a:r>
            <a:r>
              <a:rPr lang="it-IT" dirty="0" err="1"/>
              <a:t>Obaidly</a:t>
            </a:r>
            <a:r>
              <a:rPr lang="it-IT" dirty="0"/>
              <a:t> S., </a:t>
            </a:r>
            <a:r>
              <a:rPr lang="it-IT" dirty="0" err="1"/>
              <a:t>AlQubasisi</a:t>
            </a:r>
            <a:r>
              <a:rPr lang="it-IT" dirty="0"/>
              <a:t> M., Salama H., Ali N., </a:t>
            </a:r>
            <a:r>
              <a:rPr lang="it-IT" dirty="0" err="1"/>
              <a:t>Khenyab</a:t>
            </a:r>
            <a:r>
              <a:rPr lang="it-IT" dirty="0"/>
              <a:t> N., Mohan S., </a:t>
            </a:r>
            <a:r>
              <a:rPr lang="it-IT" dirty="0" err="1"/>
              <a:t>Pallivalappil</a:t>
            </a:r>
            <a:r>
              <a:rPr lang="it-IT" dirty="0"/>
              <a:t> A.R., Al-</a:t>
            </a:r>
            <a:r>
              <a:rPr lang="it-IT" dirty="0" err="1"/>
              <a:t>Dewik</a:t>
            </a:r>
            <a:r>
              <a:rPr lang="it-IT" dirty="0"/>
              <a:t> N., Al Rifai H., Farrell T. /2024). Impact of </a:t>
            </a:r>
            <a:r>
              <a:rPr lang="it-IT" dirty="0" err="1"/>
              <a:t>bariatric</a:t>
            </a:r>
            <a:r>
              <a:rPr lang="it-IT" dirty="0"/>
              <a:t> surgery on </a:t>
            </a:r>
            <a:r>
              <a:rPr lang="it-IT" dirty="0" err="1"/>
              <a:t>naternal</a:t>
            </a:r>
            <a:r>
              <a:rPr lang="it-IT" dirty="0"/>
              <a:t> </a:t>
            </a:r>
            <a:r>
              <a:rPr lang="it-IT" dirty="0" err="1"/>
              <a:t>gestational</a:t>
            </a:r>
            <a:r>
              <a:rPr lang="it-IT" dirty="0"/>
              <a:t> weight gain and </a:t>
            </a:r>
            <a:r>
              <a:rPr lang="it-IT" dirty="0" err="1"/>
              <a:t>pregnancy</a:t>
            </a:r>
            <a:r>
              <a:rPr lang="it-IT" dirty="0"/>
              <a:t> </a:t>
            </a:r>
            <a:r>
              <a:rPr lang="it-IT" dirty="0" err="1"/>
              <a:t>outcomes</a:t>
            </a:r>
            <a:r>
              <a:rPr lang="it-IT" dirty="0"/>
              <a:t> in women with </a:t>
            </a:r>
            <a:r>
              <a:rPr lang="it-IT" dirty="0" err="1"/>
              <a:t>obesity</a:t>
            </a:r>
            <a:r>
              <a:rPr lang="it-IT" dirty="0"/>
              <a:t>: A </a:t>
            </a:r>
            <a:r>
              <a:rPr lang="it-IT" dirty="0" err="1"/>
              <a:t>population-based</a:t>
            </a:r>
            <a:r>
              <a:rPr lang="it-IT" dirty="0"/>
              <a:t> </a:t>
            </a:r>
            <a:r>
              <a:rPr lang="it-IT" dirty="0" err="1"/>
              <a:t>cohort</a:t>
            </a:r>
            <a:r>
              <a:rPr lang="it-IT" dirty="0"/>
              <a:t> study from Qatar. </a:t>
            </a:r>
            <a:r>
              <a:rPr lang="it-IT" i="1" dirty="0" err="1"/>
              <a:t>Quatar</a:t>
            </a:r>
            <a:r>
              <a:rPr lang="it-IT" i="1" dirty="0"/>
              <a:t> </a:t>
            </a:r>
            <a:r>
              <a:rPr lang="it-IT" i="1" dirty="0" err="1"/>
              <a:t>Med</a:t>
            </a:r>
            <a:r>
              <a:rPr lang="it-IT" dirty="0"/>
              <a:t>, 2024 (1):2.</a:t>
            </a:r>
          </a:p>
        </p:txBody>
      </p:sp>
    </p:spTree>
    <p:extLst>
      <p:ext uri="{BB962C8B-B14F-4D97-AF65-F5344CB8AC3E}">
        <p14:creationId xmlns:p14="http://schemas.microsoft.com/office/powerpoint/2010/main" val="3596470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A74C51-63E5-6316-FFA6-04CBAFB9F015}"/>
              </a:ext>
            </a:extLst>
          </p:cNvPr>
          <p:cNvSpPr>
            <a:spLocks noGrp="1"/>
          </p:cNvSpPr>
          <p:nvPr>
            <p:ph type="title"/>
          </p:nvPr>
        </p:nvSpPr>
        <p:spPr>
          <a:xfrm>
            <a:off x="1097280" y="769434"/>
            <a:ext cx="10058400" cy="878716"/>
          </a:xfrm>
        </p:spPr>
        <p:txBody>
          <a:bodyPr>
            <a:normAutofit/>
          </a:bodyPr>
          <a:lstStyle/>
          <a:p>
            <a:pPr algn="ctr"/>
            <a:r>
              <a:rPr lang="it-IT" sz="4000"/>
              <a:t>COSA CI DICE </a:t>
            </a:r>
            <a:r>
              <a:rPr lang="it-IT" sz="4000" dirty="0"/>
              <a:t>LA LETTERATURA</a:t>
            </a:r>
          </a:p>
        </p:txBody>
      </p:sp>
      <p:pic>
        <p:nvPicPr>
          <p:cNvPr id="4" name="Immagine 3">
            <a:extLst>
              <a:ext uri="{FF2B5EF4-FFF2-40B4-BE49-F238E27FC236}">
                <a16:creationId xmlns:a16="http://schemas.microsoft.com/office/drawing/2014/main" id="{47719241-691D-B305-3458-EC3BEC44EFD2}"/>
              </a:ext>
            </a:extLst>
          </p:cNvPr>
          <p:cNvPicPr>
            <a:picLocks noChangeAspect="1"/>
          </p:cNvPicPr>
          <p:nvPr/>
        </p:nvPicPr>
        <p:blipFill>
          <a:blip r:embed="rId2"/>
          <a:stretch>
            <a:fillRect/>
          </a:stretch>
        </p:blipFill>
        <p:spPr>
          <a:xfrm>
            <a:off x="2757543" y="2050565"/>
            <a:ext cx="6737874" cy="4038001"/>
          </a:xfrm>
          <a:prstGeom prst="rect">
            <a:avLst/>
          </a:prstGeom>
        </p:spPr>
      </p:pic>
    </p:spTree>
    <p:extLst>
      <p:ext uri="{BB962C8B-B14F-4D97-AF65-F5344CB8AC3E}">
        <p14:creationId xmlns:p14="http://schemas.microsoft.com/office/powerpoint/2010/main" val="4718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B1B1AC2-4495-0E10-5386-31319B0AFF4C}"/>
              </a:ext>
            </a:extLst>
          </p:cNvPr>
          <p:cNvPicPr>
            <a:picLocks noChangeAspect="1"/>
          </p:cNvPicPr>
          <p:nvPr/>
        </p:nvPicPr>
        <p:blipFill>
          <a:blip r:embed="rId2"/>
          <a:stretch>
            <a:fillRect/>
          </a:stretch>
        </p:blipFill>
        <p:spPr>
          <a:xfrm>
            <a:off x="0" y="0"/>
            <a:ext cx="12192000" cy="6768790"/>
          </a:xfrm>
          <a:prstGeom prst="rect">
            <a:avLst/>
          </a:prstGeom>
        </p:spPr>
      </p:pic>
    </p:spTree>
    <p:extLst>
      <p:ext uri="{BB962C8B-B14F-4D97-AF65-F5344CB8AC3E}">
        <p14:creationId xmlns:p14="http://schemas.microsoft.com/office/powerpoint/2010/main" val="1186307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BE9D26A-E319-775A-693B-125252BD4D7F}"/>
              </a:ext>
            </a:extLst>
          </p:cNvPr>
          <p:cNvPicPr>
            <a:picLocks noChangeAspect="1"/>
          </p:cNvPicPr>
          <p:nvPr/>
        </p:nvPicPr>
        <p:blipFill>
          <a:blip r:embed="rId2"/>
          <a:stretch>
            <a:fillRect/>
          </a:stretch>
        </p:blipFill>
        <p:spPr>
          <a:xfrm>
            <a:off x="0" y="156117"/>
            <a:ext cx="12192000" cy="6701883"/>
          </a:xfrm>
          <a:prstGeom prst="rect">
            <a:avLst/>
          </a:prstGeom>
        </p:spPr>
      </p:pic>
    </p:spTree>
    <p:extLst>
      <p:ext uri="{BB962C8B-B14F-4D97-AF65-F5344CB8AC3E}">
        <p14:creationId xmlns:p14="http://schemas.microsoft.com/office/powerpoint/2010/main" val="215829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3E3A0E5-9665-7296-9BA9-12F2AE761614}"/>
              </a:ext>
            </a:extLst>
          </p:cNvPr>
          <p:cNvSpPr>
            <a:spLocks noGrp="1"/>
          </p:cNvSpPr>
          <p:nvPr>
            <p:ph idx="1"/>
          </p:nvPr>
        </p:nvSpPr>
        <p:spPr>
          <a:xfrm>
            <a:off x="1250002" y="735980"/>
            <a:ext cx="10058400" cy="5720575"/>
          </a:xfrm>
        </p:spPr>
        <p:txBody>
          <a:bodyPr>
            <a:normAutofit/>
          </a:bodyPr>
          <a:lstStyle/>
          <a:p>
            <a:pPr algn="just"/>
            <a:r>
              <a:rPr lang="it-IT" b="1" dirty="0"/>
              <a:t>Scopo</a:t>
            </a:r>
          </a:p>
          <a:p>
            <a:pPr marL="0" indent="0" algn="just">
              <a:buNone/>
            </a:pPr>
            <a:r>
              <a:rPr lang="it-IT" dirty="0"/>
              <a:t>Obesità e gravidanza sono strettamente correlate: da un lato, l’obesità – una delle comorbidità più comuni nelle donne in età riproduttiva – contribuisce all’infertilità e alle complicanze della gravidanza legate all’obesità, mentre la gravidanza è una condizione in cui, fisiologicamente, la donna incinta va incontro ad aumento di peso. La gastroplastica endoscopica della manica (ESG) può essere utilizzata per il trattamento dell’obesità nelle donne in età fertile</a:t>
            </a:r>
          </a:p>
          <a:p>
            <a:pPr algn="just"/>
            <a:r>
              <a:rPr lang="it-IT" b="1" dirty="0"/>
              <a:t>Materiali e metodi</a:t>
            </a:r>
          </a:p>
          <a:p>
            <a:pPr marL="0" indent="0" algn="just">
              <a:buNone/>
            </a:pPr>
            <a:r>
              <a:rPr lang="it-IT" dirty="0"/>
              <a:t>È stata condotta un’analisi retrospettiva per valutare le traiettorie del peso, l’evoluzione delle comorbilità legate all’obesità e la modifica dello stile di vita nelle donne rimaste incinte dopo l’ESG. È stato effettuato un confronto tra le donne in età fertile rimaste incinte dopo l’ESG e le donne non incinte</a:t>
            </a:r>
          </a:p>
          <a:p>
            <a:pPr algn="just"/>
            <a:r>
              <a:rPr lang="it-IT" b="1" dirty="0"/>
              <a:t>Conclusioni</a:t>
            </a:r>
          </a:p>
          <a:p>
            <a:pPr marL="0" indent="0" algn="just">
              <a:buNone/>
            </a:pPr>
            <a:r>
              <a:rPr lang="it-IT" dirty="0"/>
              <a:t>La gastroplastica endoscopica della manica consente un'adeguata perdita di peso prima e dopo la gravidanza nei pazienti con obesità</a:t>
            </a:r>
          </a:p>
          <a:p>
            <a:endParaRPr lang="it-IT" dirty="0"/>
          </a:p>
          <a:p>
            <a:endParaRPr lang="it-IT" dirty="0"/>
          </a:p>
        </p:txBody>
      </p:sp>
    </p:spTree>
    <p:extLst>
      <p:ext uri="{BB962C8B-B14F-4D97-AF65-F5344CB8AC3E}">
        <p14:creationId xmlns:p14="http://schemas.microsoft.com/office/powerpoint/2010/main" val="899378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02CF315-1F8D-AA5D-0268-C49AC191AFDC}"/>
              </a:ext>
            </a:extLst>
          </p:cNvPr>
          <p:cNvPicPr>
            <a:picLocks noChangeAspect="1"/>
          </p:cNvPicPr>
          <p:nvPr/>
        </p:nvPicPr>
        <p:blipFill>
          <a:blip r:embed="rId2"/>
          <a:stretch>
            <a:fillRect/>
          </a:stretch>
        </p:blipFill>
        <p:spPr>
          <a:xfrm>
            <a:off x="1" y="89209"/>
            <a:ext cx="11753384" cy="6634975"/>
          </a:xfrm>
          <a:prstGeom prst="rect">
            <a:avLst/>
          </a:prstGeom>
        </p:spPr>
      </p:pic>
    </p:spTree>
    <p:extLst>
      <p:ext uri="{BB962C8B-B14F-4D97-AF65-F5344CB8AC3E}">
        <p14:creationId xmlns:p14="http://schemas.microsoft.com/office/powerpoint/2010/main" val="1192373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55C4DAB-5AE5-EEA2-DB5A-D6F21FE58320}"/>
              </a:ext>
            </a:extLst>
          </p:cNvPr>
          <p:cNvSpPr>
            <a:spLocks noGrp="1"/>
          </p:cNvSpPr>
          <p:nvPr>
            <p:ph idx="1"/>
          </p:nvPr>
        </p:nvSpPr>
        <p:spPr>
          <a:xfrm>
            <a:off x="1300975" y="1594626"/>
            <a:ext cx="10058400" cy="4170556"/>
          </a:xfrm>
        </p:spPr>
        <p:txBody>
          <a:bodyPr/>
          <a:lstStyle/>
          <a:p>
            <a:pPr algn="just"/>
            <a:r>
              <a:rPr lang="it-IT" dirty="0"/>
              <a:t>La maggior parte delle donne che si sottopongono a chirurgia bariatrica è in età riproduttiva e molte di queste iniziano a creare la propria famiglia dopo l’intervento</a:t>
            </a:r>
          </a:p>
          <a:p>
            <a:pPr algn="just"/>
            <a:r>
              <a:rPr lang="it-IT" dirty="0"/>
              <a:t>Mentre l’obesità nelle donne in età fertile è collegata a tassi di fertilità più bassi, la fertilità generalmente migliora dopo la chirurgia bariatrica. Il primo anno dopo è caratterizzato da uno stato catabolico attivo, con una graduale stabilizzazione dello stato nutrizionale nei mesi successivi</a:t>
            </a:r>
          </a:p>
          <a:p>
            <a:pPr algn="just"/>
            <a:r>
              <a:rPr lang="it-IT" dirty="0"/>
              <a:t>Questo mira a ridurre il rischio di ritardo della crescita intrauterina, consentendo al contempo di raggiungere la piena perdita di peso e gli esiti metabolici della chirurgia bariatrica</a:t>
            </a:r>
          </a:p>
          <a:p>
            <a:pPr algn="just"/>
            <a:r>
              <a:rPr lang="it-IT" dirty="0"/>
              <a:t>E’ necessario lavorare e monitorare la donna durante tutto il percorso della gravidanza per prevenire una eventuale insufficiente perdita di peso dopo l’intervento di chirurgia bariatrica</a:t>
            </a:r>
          </a:p>
          <a:p>
            <a:endParaRPr lang="it-IT" dirty="0"/>
          </a:p>
        </p:txBody>
      </p:sp>
    </p:spTree>
    <p:extLst>
      <p:ext uri="{BB962C8B-B14F-4D97-AF65-F5344CB8AC3E}">
        <p14:creationId xmlns:p14="http://schemas.microsoft.com/office/powerpoint/2010/main" val="3680469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225D064-3F46-928B-5974-6E00BE94D285}"/>
              </a:ext>
            </a:extLst>
          </p:cNvPr>
          <p:cNvSpPr>
            <a:spLocks noGrp="1"/>
          </p:cNvSpPr>
          <p:nvPr>
            <p:ph idx="1"/>
          </p:nvPr>
        </p:nvSpPr>
        <p:spPr>
          <a:xfrm>
            <a:off x="1238850" y="914400"/>
            <a:ext cx="10058400" cy="5029199"/>
          </a:xfrm>
        </p:spPr>
        <p:txBody>
          <a:bodyPr/>
          <a:lstStyle/>
          <a:p>
            <a:pPr algn="just"/>
            <a:r>
              <a:rPr lang="it-IT" dirty="0"/>
              <a:t>I tassi di concepimento spontaneo dopo chirurgia bariatrica  arrivano al 58% </a:t>
            </a:r>
          </a:p>
          <a:p>
            <a:pPr algn="just"/>
            <a:r>
              <a:rPr lang="it-IT" dirty="0"/>
              <a:t>L'autostima e la percezione della propria immagine corporea aumentano a seguito della perdita di peso indotta dalla chirurgia bariatrica</a:t>
            </a:r>
          </a:p>
          <a:p>
            <a:pPr algn="just"/>
            <a:r>
              <a:rPr lang="it-IT" dirty="0"/>
              <a:t>Miglioramento del benessere sessuale conseguente al calo di peso  </a:t>
            </a:r>
          </a:p>
          <a:p>
            <a:pPr algn="just"/>
            <a:r>
              <a:rPr lang="it-IT" dirty="0"/>
              <a:t>Le pazienti sottoposte a fecondazione assistita prima e dopo chirurgia bariatrica hanno mostrato un aumento del numero di ovociti recuperati, una migliore qualità degli ovociti e tassi di natalità vivi </a:t>
            </a:r>
          </a:p>
          <a:p>
            <a:pPr algn="just"/>
            <a:r>
              <a:rPr lang="it-IT" dirty="0"/>
              <a:t>Tuttavia, rischi e benefici della chirurgia bariatrica in età fertile dovrebbero essere attentamente bilanciati, al fine di migliorare la salute materna e ridurre il rischio di conseguenze a lungo termine sulla salute della prole </a:t>
            </a:r>
          </a:p>
          <a:p>
            <a:pPr algn="just"/>
            <a:r>
              <a:rPr lang="it-IT" dirty="0"/>
              <a:t>La chirurgia bariatrica non dovrebbe essere considerata un trattamento primario per l'infertilità</a:t>
            </a:r>
          </a:p>
          <a:p>
            <a:endParaRPr lang="it-IT" dirty="0"/>
          </a:p>
        </p:txBody>
      </p:sp>
    </p:spTree>
    <p:extLst>
      <p:ext uri="{BB962C8B-B14F-4D97-AF65-F5344CB8AC3E}">
        <p14:creationId xmlns:p14="http://schemas.microsoft.com/office/powerpoint/2010/main" val="2623052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9452DA1-73E3-1887-4FAC-FA2F8DAE1B1B}"/>
              </a:ext>
            </a:extLst>
          </p:cNvPr>
          <p:cNvSpPr>
            <a:spLocks noGrp="1"/>
          </p:cNvSpPr>
          <p:nvPr>
            <p:ph idx="1"/>
          </p:nvPr>
        </p:nvSpPr>
        <p:spPr>
          <a:xfrm>
            <a:off x="1216548" y="1802292"/>
            <a:ext cx="10058400" cy="2732049"/>
          </a:xfrm>
        </p:spPr>
        <p:txBody>
          <a:bodyPr/>
          <a:lstStyle/>
          <a:p>
            <a:pPr algn="just"/>
            <a:r>
              <a:rPr lang="it-IT" dirty="0"/>
              <a:t>Il calo ponderale è associato in modo proporzionale ad un miglioramento sia del funzionamento psicosociale, che della qualità di vita e di conseguenza della sessualità delle persone</a:t>
            </a:r>
          </a:p>
          <a:p>
            <a:pPr algn="just"/>
            <a:r>
              <a:rPr lang="it-IT" dirty="0"/>
              <a:t>La riduzione di peso sembra avere un effetto positivo sia sulle comorbilità mediche sia in tutte le aree del funzionamento sessuale</a:t>
            </a:r>
          </a:p>
          <a:p>
            <a:endParaRPr lang="it-IT" dirty="0"/>
          </a:p>
        </p:txBody>
      </p:sp>
      <p:pic>
        <p:nvPicPr>
          <p:cNvPr id="4" name="Immagine 3">
            <a:extLst>
              <a:ext uri="{FF2B5EF4-FFF2-40B4-BE49-F238E27FC236}">
                <a16:creationId xmlns:a16="http://schemas.microsoft.com/office/drawing/2014/main" id="{BE096E1C-92E5-2ADC-58B8-FED016E75F97}"/>
              </a:ext>
            </a:extLst>
          </p:cNvPr>
          <p:cNvPicPr>
            <a:picLocks noChangeAspect="1"/>
          </p:cNvPicPr>
          <p:nvPr/>
        </p:nvPicPr>
        <p:blipFill>
          <a:blip r:embed="rId2"/>
          <a:stretch>
            <a:fillRect/>
          </a:stretch>
        </p:blipFill>
        <p:spPr>
          <a:xfrm>
            <a:off x="5367412" y="4159404"/>
            <a:ext cx="5907536" cy="749873"/>
          </a:xfrm>
          <a:prstGeom prst="rect">
            <a:avLst/>
          </a:prstGeom>
        </p:spPr>
      </p:pic>
    </p:spTree>
    <p:extLst>
      <p:ext uri="{BB962C8B-B14F-4D97-AF65-F5344CB8AC3E}">
        <p14:creationId xmlns:p14="http://schemas.microsoft.com/office/powerpoint/2010/main" val="948101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131</TotalTime>
  <Words>1559</Words>
  <Application>Microsoft Office PowerPoint</Application>
  <PresentationFormat>Widescreen</PresentationFormat>
  <Paragraphs>68</Paragraphs>
  <Slides>20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20</vt:i4>
      </vt:variant>
    </vt:vector>
  </HeadingPairs>
  <TitlesOfParts>
    <vt:vector size="23" baseType="lpstr">
      <vt:lpstr>Calibri</vt:lpstr>
      <vt:lpstr>Wingdings</vt:lpstr>
      <vt:lpstr>RetrospectVTI</vt:lpstr>
      <vt:lpstr>GRAVIDANZA DOPO CHIRURGIA BARIATRICA PREVENZIONE DEL RISCHIO DI INSUFFICIENTE PERDITA DI PESO DOPO CHIRURGIA BARIATRICA </vt:lpstr>
      <vt:lpstr>COSA CI DICE LA LETTERATURA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COME INTERVENIRE</vt:lpstr>
      <vt:lpstr>PRE-INTERVENTO</vt:lpstr>
      <vt:lpstr>PERI-GRAVIDANZA</vt:lpstr>
      <vt:lpstr>IN GRAVIDANZA</vt:lpstr>
      <vt:lpstr>POST-GRAVIDANZA</vt:lpstr>
      <vt:lpstr>BIBLIOGRAFIA</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Angela Pagliaro</cp:lastModifiedBy>
  <cp:revision>48</cp:revision>
  <dcterms:created xsi:type="dcterms:W3CDTF">2022-02-27T17:36:31Z</dcterms:created>
  <dcterms:modified xsi:type="dcterms:W3CDTF">2024-05-20T07:06:11Z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